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0" r:id="rId2"/>
    <p:sldId id="269" r:id="rId3"/>
    <p:sldId id="268" r:id="rId4"/>
    <p:sldId id="267" r:id="rId5"/>
    <p:sldId id="266" r:id="rId6"/>
    <p:sldId id="265" r:id="rId7"/>
    <p:sldId id="264" r:id="rId8"/>
    <p:sldId id="279" r:id="rId9"/>
    <p:sldId id="280" r:id="rId10"/>
    <p:sldId id="277" r:id="rId11"/>
    <p:sldId id="275" r:id="rId12"/>
    <p:sldId id="276" r:id="rId13"/>
    <p:sldId id="258" r:id="rId14"/>
    <p:sldId id="271" r:id="rId15"/>
    <p:sldId id="257" r:id="rId16"/>
    <p:sldId id="272" r:id="rId17"/>
    <p:sldId id="27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533" autoAdjust="0"/>
  </p:normalViewPr>
  <p:slideViewPr>
    <p:cSldViewPr>
      <p:cViewPr varScale="1">
        <p:scale>
          <a:sx n="59" d="100"/>
          <a:sy n="59" d="100"/>
        </p:scale>
        <p:origin x="1716" y="72"/>
      </p:cViewPr>
      <p:guideLst>
        <p:guide orient="horz" pos="216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AD7C0-D487-49D4-9C8F-AD77D9400AFF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EA0993-9D4F-4851-BB53-ABCB83C75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176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ব্যবস্থাপনার প্রাথমিক পর্যায়ে শিক্ষার্থীদের মনোযোগ আকর্ষণের উদ্দেশ্যে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 স্লাইডটি। সংশ্লিষ্ট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ছবিটি দ্বারা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পাঠের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প্রেক্ষাপট বোঝানো হয়েছে । স্বাগতম স্লাইডটি নিয়ে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কোন প্রশ্ন না থাকলে  কোনো আলোচনা নয় 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A0993-9D4F-4851-BB53-ABCB83C756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5643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কাজের বিষয়টিতে আজকের পাঠের অর্জিত শিখন দ্বারা শিক্ষার্থীরা যেন তাদের নিজ নিজ  সৃজনশীল প্রতিভার বিকাশ ঘটাতে পারে সে উদ্দেশ্যে  কাজ দেওয়া যেতে পারে ।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লক্ষ্য রাখবেন যেন শিক্ষার্থীরা বাড়ির কাজ খাতায় তুলে নেয় । বাড়ির কাজে যদি চিত্র থাকে তবে চিত্রটি অবশ্যই শিক্ষার্থীদের প্রিন্ট করে দিতে হবে 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A0993-9D4F-4851-BB53-ABCB83C756A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2645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 স্লাইডে আজকের পাঠের গুরুত্বপুর্ণ শব্দসমুহ  শিক্ষার্থীদের পুনরায় মনে করিয়ে দিতে পারেন।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গুরুত্বপূর্ণ শব্দগুলো শিক্ষার্থীরা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খাতায় লিখে নিবে ,যাতে বাসায় গিয়ে পুনরায় পাঠটি অনুশীলন করতে পারে । 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A0993-9D4F-4851-BB53-ABCB83C756A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5944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A0993-9D4F-4851-BB53-ABCB83C756A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594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শিরোনাম বের করার জন্য ছোট ছোট প্রশ্ন করা যেতে পারে ।যেমন 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১।চিত্রে কী দেখছ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উঃ একজন ছোট ছেলেকে,যার দুটি হাত,দুটি চোখ ইত্যাদি দেখা যাচ্ছে । ২।এবার কী দেখছ  ? উঃ হৃদপিণ্ড কারণ হৃদপিণ্ড বুকের বাঁ দিকে থাকে ।তোমরা ঠিক বলেছ । আজ আমরা পড়ব মানুষের হৃদপিণ্ড।   এই স্লাইডে আজকের পাঠের মানসিক পরিবেশ তৈরির  চেষ্টা করা হয়েছে। তবে বিষয় শিক্ষক  ভিন্ন উপায়ে ও এ  কাজটি করতে পারেন।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A0993-9D4F-4851-BB53-ABCB83C756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84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আজকের</a:t>
            </a:r>
            <a:r>
              <a:rPr lang="bn-BD" sz="1200" kern="1200" baseline="0" dirty="0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পাঠের প্রথম শিখনফল অর্জনের উদ্দেশ্যে এই স্লাইডটি প্রদর্শন করা হয়েছে শ্রেণিতে উপস্থাপনের সময়  স্লাইডে উল্লেখিত প্রশ্নগুলো মুছে দিয়ে আপনার নিজের মতো করে প্রশ্ন করতে পারেন । বিষয় শিক্ষক অন্য কোন যুক্তিযুক্ত উপায়েও এ কাজটি করতে পারেন।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A0993-9D4F-4851-BB53-ABCB83C756A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656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আজকের</a:t>
            </a:r>
            <a:r>
              <a:rPr lang="bn-BD" sz="1200" kern="1200" baseline="0" dirty="0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পাঠের দ্বিতীয় শিখনফল অর্জনের উদ্দেশ্যে এই স্লাইডটি প্রদর্শন করা হয়েছে । শিক্ষার্থীরা প্রশ্নগুলোর উত্তর দেয়ার চেষ্টা করবে । উত্তর বলতে না পারলে শিক্ষক সহায়তা  করবেন । শ্রেণিতে উপস্থাপনের সময়  স্লাইডে উল্লেখিত প্রশ্নগুলো মুছে দিয়ে আপনার নিজের মতো করে প্রশ্ন করতে পারেন । বিষয় শিক্ষক অন্য কোন যুক্তিযুক্ত উপায়েও এ কাজটি করতে পারেন।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A0993-9D4F-4851-BB53-ABCB83C756A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247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A0993-9D4F-4851-BB53-ABCB83C756A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756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শিক্ষক বাই ও ট্রাইকাস্পিড ভালভ  এবং অর্ধচন্দ্রাকার ভালভ ব্যাখ্যা করবেন 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A0993-9D4F-4851-BB53-ABCB83C756A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420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A0993-9D4F-4851-BB53-ABCB83C756A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247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  <a:r>
              <a:rPr lang="bn-BD" sz="2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মহোদয়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ভিডিওটি দেখানোর</a:t>
            </a:r>
            <a:r>
              <a:rPr lang="bn-BD" sz="2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পাশাপাশি  ব্যাখ্যা করবেন । এরপর শিক্ষার্থীদের ভিডিওটি থামিয়ে থামিয়ে প্রশ্ন করা যেতে পারে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A0993-9D4F-4851-BB53-ABCB83C756A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5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A0993-9D4F-4851-BB53-ABCB83C756A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5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5/25/2015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আফরোজা,রংপুর 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5/25/2015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আফরোজা,রংপুর 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5/25/2015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আফরোজা,রংপুর 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5/25/2015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আফরোজা,রংপুর 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5/25/2015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আফরোজা,রংপুর 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5/25/2015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আফরোজা,রংপুর 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5/25/2015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আফরোজা,রংপুর ।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5/25/2015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আফরোজা,রংপুর ।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5/25/2015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আফরোজা,রংপুর 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5/25/2015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আফরোজা,রংপুর 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5/25/2015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আফরোজা,রংপুর 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34950" cmpd="tri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jpeg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1430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t>5/25/2015</a:t>
            </a:r>
            <a:endParaRPr lang="en-US" dirty="0">
              <a:solidFill>
                <a:schemeClr val="bg1">
                  <a:lumMod val="6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267200" y="6356350"/>
            <a:ext cx="1752600" cy="365125"/>
          </a:xfrm>
        </p:spPr>
        <p:txBody>
          <a:bodyPr/>
          <a:lstStyle/>
          <a:p>
            <a:r>
              <a:rPr lang="as-IN" dirty="0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আফরোজা,রংপুর । </a:t>
            </a:r>
            <a:endParaRPr lang="en-US" dirty="0">
              <a:solidFill>
                <a:schemeClr val="bg1">
                  <a:lumMod val="6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01000" y="6356350"/>
            <a:ext cx="6858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1</a:t>
            </a:fld>
            <a:endParaRPr lang="en-US" dirty="0">
              <a:solidFill>
                <a:schemeClr val="bg1">
                  <a:lumMod val="6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45426" y="838200"/>
            <a:ext cx="2133600" cy="990600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দৃষ্টি আকর্ষণ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593271" y="2118263"/>
            <a:ext cx="8077200" cy="3915966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সম্মানিত শিক্ষকবৃন্দ  প্রতি স্লাইডের নিচে পাঠটি কিভাবে শ্রেণিকক্ষে উপস্থাপন করতে হবে তার প্রয়োজনীয় নির্দেশনা স্লাইডের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চে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Note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আকারে দেয়া আছে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পাঠটি উপস্থাপনের আগে পাঠ্যপুস্তকের সংশ্লিষ্ট পাঠের সাথে মিলিয়ে নিতে অনুরোধ করা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। </a:t>
            </a:r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F</a:t>
            </a:r>
            <a:r>
              <a:rPr lang="en-US" sz="2000" dirty="0" smtClean="0">
                <a:latin typeface="Arial" pitchFamily="34" charset="0"/>
                <a:cs typeface="NikoshBAN" pitchFamily="2" charset="0"/>
              </a:rPr>
              <a:t>5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চেপে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উপস্থাপন শুরু করা যেতে পারে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তাহলে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Hide slide show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করবে না ।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পাশাপাশি আপনাদের নিজস্ব চিন্তা-চেতনা দ্বারা পাঠ উপস্থাপন </a:t>
            </a:r>
            <a:r>
              <a:rPr lang="bn-BD" sz="28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আরও বেশ</a:t>
            </a:r>
            <a:r>
              <a:rPr lang="en-US" sz="2800" dirty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bn-BD" sz="28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ফলপ্রসূ করতে পারবেন বলে আশা করছি </a:t>
            </a:r>
            <a:r>
              <a:rPr lang="bn-BD" sz="28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76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1295400" cy="34925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t>5/25/2015</a:t>
            </a:r>
            <a:endParaRPr lang="en-US" dirty="0">
              <a:solidFill>
                <a:schemeClr val="bg1">
                  <a:lumMod val="6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67244" y="6339456"/>
            <a:ext cx="1552556" cy="382020"/>
          </a:xfrm>
        </p:spPr>
        <p:txBody>
          <a:bodyPr/>
          <a:lstStyle/>
          <a:p>
            <a:r>
              <a:rPr lang="as-IN" dirty="0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আফরোজা,রংপুর । </a:t>
            </a:r>
            <a:endParaRPr lang="en-US" dirty="0">
              <a:solidFill>
                <a:schemeClr val="bg1">
                  <a:lumMod val="6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6339456"/>
            <a:ext cx="609600" cy="382020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10</a:t>
            </a:fld>
            <a:endParaRPr lang="en-US">
              <a:solidFill>
                <a:schemeClr val="bg1">
                  <a:lumMod val="6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01808" y="958347"/>
            <a:ext cx="1752600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একক কাজ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39000" y="795010"/>
            <a:ext cx="144780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সময়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৬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মি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.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2946975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হৃদপিন্ডের চিত্র এঁকে বিভিন্ন অংশ চিহ্নিত কর 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77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1219200" cy="396875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t>5/25/2015</a:t>
            </a:r>
            <a:endParaRPr lang="en-US" dirty="0">
              <a:solidFill>
                <a:schemeClr val="bg1">
                  <a:lumMod val="6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95800" y="6354445"/>
            <a:ext cx="1600200" cy="473075"/>
          </a:xfrm>
        </p:spPr>
        <p:txBody>
          <a:bodyPr/>
          <a:lstStyle/>
          <a:p>
            <a:r>
              <a:rPr lang="as-IN" dirty="0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আফরোজা,রংপুর । </a:t>
            </a:r>
            <a:endParaRPr lang="en-US" dirty="0">
              <a:solidFill>
                <a:schemeClr val="bg1">
                  <a:lumMod val="6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324600"/>
            <a:ext cx="762000" cy="39687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11</a:t>
            </a:fld>
            <a:endParaRPr lang="en-US" dirty="0">
              <a:solidFill>
                <a:schemeClr val="bg1">
                  <a:lumMod val="6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9" name="Object 8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9214631"/>
              </p:ext>
            </p:extLst>
          </p:nvPr>
        </p:nvGraphicFramePr>
        <p:xfrm>
          <a:off x="4038600" y="22860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9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38600" y="22860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429000" y="30480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ভিডিওটি  মনোযোগ দিয়ে দেখি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3" descr="C:\Users\User\Desktop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585" y="1514475"/>
            <a:ext cx="6610350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905000" y="4652275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১। চিত্রের অবস্থা  দুটিকে কী বলা যেতে পারে 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3" name="Picture 5" descr="C:\Users\User\Desktop\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870650"/>
            <a:ext cx="3277429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905000" y="5129180"/>
            <a:ext cx="3350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২। হৃদস্পন্দন বলতে কী বুঝ  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4" name="Picture 6" descr="C:\Users\User\Pictures\vlcsnap-2015-05-28-22h31m05s25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870650"/>
            <a:ext cx="32004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436576" y="4902422"/>
            <a:ext cx="6591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CO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2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O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2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যুক্ত রক্ত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কোথা থেকে উৎপন্ন হয়ে কোথায়  প্রবাহিত হয়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533400"/>
            <a:ext cx="2019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রক্ত সঞ্চালন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51585" y="4975603"/>
            <a:ext cx="6076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 হৃদপিণ্ডে রক্ত সঞ্চালন পথ  ব্ল্যাকবোর্ডে  একেঁ দেখাও 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44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2" grpId="0"/>
      <p:bldP spid="12" grpId="1"/>
      <p:bldP spid="15" grpId="1"/>
      <p:bldP spid="15" grpId="2"/>
      <p:bldP spid="17" grpId="0"/>
      <p:bldP spid="17" grpId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1219200" cy="396875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t>5/25/2015</a:t>
            </a:r>
            <a:endParaRPr lang="en-US" dirty="0">
              <a:solidFill>
                <a:schemeClr val="bg1">
                  <a:lumMod val="6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10000" y="6248400"/>
            <a:ext cx="1600200" cy="473075"/>
          </a:xfrm>
        </p:spPr>
        <p:txBody>
          <a:bodyPr/>
          <a:lstStyle/>
          <a:p>
            <a:r>
              <a:rPr lang="as-IN" dirty="0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আফরোজা,রংপুর । </a:t>
            </a:r>
            <a:endParaRPr lang="en-US" dirty="0">
              <a:solidFill>
                <a:schemeClr val="bg1">
                  <a:lumMod val="6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324600"/>
            <a:ext cx="762000" cy="39687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12</a:t>
            </a:fld>
            <a:endParaRPr lang="en-US" dirty="0">
              <a:solidFill>
                <a:schemeClr val="bg1">
                  <a:lumMod val="6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263404"/>
              </p:ext>
            </p:extLst>
          </p:nvPr>
        </p:nvGraphicFramePr>
        <p:xfrm>
          <a:off x="457200" y="1143002"/>
          <a:ext cx="8229600" cy="4787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8800"/>
                <a:gridCol w="914400"/>
                <a:gridCol w="1676400"/>
                <a:gridCol w="1066800"/>
                <a:gridCol w="1371600"/>
                <a:gridCol w="1371600"/>
              </a:tblGrid>
              <a:tr h="7747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অর্ধাচন্দ্রাকৃতি ভালভ 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774700">
                <a:tc>
                  <a:txBody>
                    <a:bodyPr/>
                    <a:lstStyle/>
                    <a:p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হৃদপিণ্ড প্রাচীরের </a:t>
                      </a:r>
                    </a:p>
                    <a:p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মধ্য স্তর 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74700"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তিন পাল্লাবিশিষ্ট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ভালভ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74700"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হৃদপিণ্ডের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প্রসারণ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74700"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উপরের প্রকোষ্টের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নাম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74700"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মহাধমনি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ও ফুসফুসীয় ধমনির মাঝে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04850" y="317957"/>
            <a:ext cx="1962150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জোড়ায় কাজ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86600" y="425678"/>
            <a:ext cx="144780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সময়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৩মি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2297930" y="1371600"/>
            <a:ext cx="694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অলিন্দ </a:t>
            </a:r>
          </a:p>
        </p:txBody>
      </p:sp>
      <p:sp>
        <p:nvSpPr>
          <p:cNvPr id="6" name="Rectangle 5"/>
          <p:cNvSpPr/>
          <p:nvPr/>
        </p:nvSpPr>
        <p:spPr>
          <a:xfrm>
            <a:off x="3297498" y="1385054"/>
            <a:ext cx="1548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ট্রাইকাসপিড ভালভ </a:t>
            </a:r>
          </a:p>
        </p:txBody>
      </p:sp>
      <p:sp>
        <p:nvSpPr>
          <p:cNvPr id="7" name="Rectangle 6"/>
          <p:cNvSpPr/>
          <p:nvPr/>
        </p:nvSpPr>
        <p:spPr>
          <a:xfrm>
            <a:off x="4876800" y="1371600"/>
            <a:ext cx="958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ডায়াস্টোল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019800" y="1385054"/>
            <a:ext cx="12666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মায়োকার্ডিয়াম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User\Desktop\istock-red-check-mar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767" y="2895600"/>
            <a:ext cx="506284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User\Desktop\istock-red-check-mar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116" y="3810000"/>
            <a:ext cx="506284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User\Desktop\istock-red-check-mar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998" y="4467225"/>
            <a:ext cx="506284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User\Desktop\istock-red-check-mar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004" y="2209800"/>
            <a:ext cx="506284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User\Desktop\istock-red-check-mar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5257800"/>
            <a:ext cx="506284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59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t>5/25/2015</a:t>
            </a:r>
            <a:endParaRPr lang="en-US">
              <a:solidFill>
                <a:schemeClr val="bg1">
                  <a:lumMod val="6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আফরোজা,রংপুর । </a:t>
            </a:r>
            <a:endParaRPr lang="en-US">
              <a:solidFill>
                <a:schemeClr val="bg1">
                  <a:lumMod val="6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13</a:t>
            </a:fld>
            <a:endParaRPr lang="en-US">
              <a:solidFill>
                <a:schemeClr val="bg1">
                  <a:lumMod val="6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F:\animated\beatnhrt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21781" y="1362122"/>
            <a:ext cx="3424237" cy="305311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309877" y="2525794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sz="24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16338" y="3343536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B </a:t>
            </a:r>
            <a:endParaRPr lang="en-US" sz="24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676726" y="3138947"/>
            <a:ext cx="274413" cy="2714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Round Diagonal Corner Rectangle 10"/>
          <p:cNvSpPr/>
          <p:nvPr/>
        </p:nvSpPr>
        <p:spPr>
          <a:xfrm>
            <a:off x="3368040" y="304800"/>
            <a:ext cx="2137424" cy="914400"/>
          </a:xfrm>
          <a:prstGeom prst="round2Diag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0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915" y="1463049"/>
            <a:ext cx="3215255" cy="285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14400" y="4490347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চিত্রে হৃদপিণ্ড যে পর্দা দিয়ে আবৃত দেখা যাচ্ছে তার নাম কী ? 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95400" y="5399680"/>
            <a:ext cx="1804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মায়োকার্ডিয়াম   </a:t>
            </a:r>
            <a:endParaRPr lang="en-US" sz="2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55088" y="4980259"/>
            <a:ext cx="1804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খ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এন্ডোকার্ডিয়াম   </a:t>
            </a:r>
            <a:endParaRPr lang="en-US" sz="2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54002" y="4952012"/>
            <a:ext cx="1804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ক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এপিকার্ডিয়াম   </a:t>
            </a:r>
            <a:endParaRPr lang="en-US" sz="2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55088" y="5457163"/>
            <a:ext cx="1804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ঘ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পেরিকার্ডিয়াম   </a:t>
            </a:r>
            <a:endParaRPr lang="en-US" sz="2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30306" y="4702771"/>
            <a:ext cx="4972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২ 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সিস্টোল ও ডায়াস্টোল বলতে কী বুঝ ? 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95400" y="4690402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.A-B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চিহ্নিত অংশে কিভাবে রক্ত সঞ্চালন হচ্ছে ? 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76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12" grpId="0"/>
      <p:bldP spid="12" grpId="1"/>
      <p:bldP spid="14" grpId="0"/>
      <p:bldP spid="14" grpId="1"/>
      <p:bldP spid="15" grpId="0"/>
      <p:bldP spid="15" grpId="1"/>
      <p:bldP spid="16" grpId="0"/>
      <p:bldP spid="16" grpId="1"/>
      <p:bldP spid="17" grpId="1" build="allAtOnce"/>
      <p:bldP spid="17" grpId="2" build="allAtOnce"/>
      <p:bldP spid="18" grpId="0"/>
      <p:bldP spid="18" grpId="1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t>5/25/2015</a:t>
            </a:r>
            <a:endParaRPr lang="en-US">
              <a:solidFill>
                <a:schemeClr val="bg1">
                  <a:lumMod val="6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আফরোজা,রংপুর । </a:t>
            </a:r>
            <a:endParaRPr lang="en-US">
              <a:solidFill>
                <a:schemeClr val="bg1">
                  <a:lumMod val="6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14</a:t>
            </a:fld>
            <a:endParaRPr lang="en-US">
              <a:solidFill>
                <a:schemeClr val="bg1">
                  <a:lumMod val="6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3352800" y="685800"/>
            <a:ext cx="2438400" cy="914400"/>
          </a:xfrm>
          <a:prstGeom prst="round2Diag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0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1457" y="3048000"/>
            <a:ext cx="8113714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কিভাবে হৃদরোগ সম্পর্কে সচেতনতা সৃষ্টি করা যায়  তার চার্ট </a:t>
            </a:r>
            <a:r>
              <a:rPr lang="bn-BD" sz="3200" smtClean="0">
                <a:latin typeface="NikoshBAN" pitchFamily="2" charset="0"/>
                <a:cs typeface="NikoshBAN" pitchFamily="2" charset="0"/>
              </a:rPr>
              <a:t>তৈরি করে আনবে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76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t>5/25/2015</a:t>
            </a:r>
            <a:endParaRPr lang="en-US">
              <a:solidFill>
                <a:schemeClr val="bg1">
                  <a:lumMod val="6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আফরোজা,রংপুর । </a:t>
            </a:r>
            <a:endParaRPr lang="en-US">
              <a:solidFill>
                <a:schemeClr val="bg1">
                  <a:lumMod val="6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15</a:t>
            </a:fld>
            <a:endParaRPr lang="en-US">
              <a:solidFill>
                <a:schemeClr val="bg1">
                  <a:lumMod val="6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82166" y="1676400"/>
            <a:ext cx="354243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পেরিকার্ডিয়াম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এপিকার্ডিয়াম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মায়োকার্ডিয়াম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এন্ডোকার্ডিয়াম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অলিন্দ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নিলয়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ট্রাইকাসপিড ভালভ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বাইকাসপিড ভালভ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সিস্টোল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ডায়াস্টোল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90701" y="673062"/>
            <a:ext cx="3600450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গুরুত্বপূর্ণ  শব্দসমূহ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76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t>5/25/2015</a:t>
            </a:r>
            <a:endParaRPr lang="en-US">
              <a:solidFill>
                <a:schemeClr val="bg1">
                  <a:lumMod val="6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আফরোজা,রংপুর । </a:t>
            </a:r>
            <a:endParaRPr lang="en-US">
              <a:solidFill>
                <a:schemeClr val="bg1">
                  <a:lumMod val="6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16</a:t>
            </a:fld>
            <a:endParaRPr lang="en-US">
              <a:solidFill>
                <a:schemeClr val="bg1">
                  <a:lumMod val="6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534920" y="3733800"/>
            <a:ext cx="4419600" cy="2231230"/>
            <a:chOff x="2095500" y="2727961"/>
            <a:chExt cx="4419600" cy="2231230"/>
          </a:xfrm>
        </p:grpSpPr>
        <p:sp>
          <p:nvSpPr>
            <p:cNvPr id="7" name="TextBox 6"/>
            <p:cNvSpPr txBox="1"/>
            <p:nvPr/>
          </p:nvSpPr>
          <p:spPr>
            <a:xfrm>
              <a:off x="2095500" y="2727961"/>
              <a:ext cx="1219200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13800" dirty="0" smtClean="0">
                  <a:latin typeface="NikoshBAN" pitchFamily="2" charset="0"/>
                  <a:cs typeface="NikoshBAN" pitchFamily="2" charset="0"/>
                </a:rPr>
                <a:t>ধ </a:t>
              </a:r>
              <a:endParaRPr lang="en-US" sz="13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009900" y="2727961"/>
              <a:ext cx="1219200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13800" dirty="0" smtClean="0">
                  <a:latin typeface="NikoshBAN" pitchFamily="2" charset="0"/>
                  <a:cs typeface="NikoshBAN" pitchFamily="2" charset="0"/>
                </a:rPr>
                <a:t>ন্য</a:t>
              </a:r>
              <a:endParaRPr lang="en-US" sz="13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229100" y="2743200"/>
              <a:ext cx="1219200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13800" dirty="0" smtClean="0">
                  <a:latin typeface="NikoshBAN" pitchFamily="2" charset="0"/>
                  <a:cs typeface="NikoshBAN" pitchFamily="2" charset="0"/>
                </a:rPr>
                <a:t>বা</a:t>
              </a:r>
              <a:endParaRPr lang="en-US" sz="13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219700" y="2743200"/>
              <a:ext cx="1295400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13800" dirty="0" smtClean="0">
                  <a:latin typeface="NikoshBAN" pitchFamily="2" charset="0"/>
                  <a:cs typeface="NikoshBAN" pitchFamily="2" charset="0"/>
                </a:rPr>
                <a:t>দ</a:t>
              </a:r>
              <a:endParaRPr lang="en-US" sz="138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2" name="Picture 2" descr="C:\Documents and Settings\User\My Documents\Downloads\healthy_food_pyramid.jpg"/>
          <p:cNvPicPr>
            <a:picLocks noChangeAspect="1" noChangeArrowheads="1"/>
          </p:cNvPicPr>
          <p:nvPr/>
        </p:nvPicPr>
        <p:blipFill>
          <a:blip r:embed="rId2"/>
          <a:srcRect b="4790"/>
          <a:stretch>
            <a:fillRect/>
          </a:stretch>
        </p:blipFill>
        <p:spPr bwMode="auto">
          <a:xfrm>
            <a:off x="3200400" y="838200"/>
            <a:ext cx="3088640" cy="3276600"/>
          </a:xfrm>
          <a:prstGeom prst="rect">
            <a:avLst/>
          </a:prstGeom>
          <a:noFill/>
        </p:spPr>
      </p:pic>
      <p:pic>
        <p:nvPicPr>
          <p:cNvPr id="13" name="Picture 2" descr="F:\animated\running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35780" y="1752600"/>
            <a:ext cx="817880" cy="934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13"/>
          <p:cNvSpPr/>
          <p:nvPr/>
        </p:nvSpPr>
        <p:spPr>
          <a:xfrm>
            <a:off x="2186166" y="228600"/>
            <a:ext cx="51171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এসো আমরা সবাই নিয়মিত ব্যায়াম করি ও সুষম খাবার খাই ,</a:t>
            </a:r>
          </a:p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এবং শরীরটাকে সুস্থ রাখি।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5" descr="http://www.netanimations.net/Moving-ilustrated-picture-heart-beating-gif-animation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795" y="1219200"/>
            <a:ext cx="1393190" cy="161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7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t>5/25/2015</a:t>
            </a:r>
            <a:endParaRPr lang="en-US">
              <a:solidFill>
                <a:schemeClr val="bg1">
                  <a:lumMod val="6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আফরোজা,রংপুর । </a:t>
            </a:r>
            <a:endParaRPr lang="en-US">
              <a:solidFill>
                <a:schemeClr val="bg1">
                  <a:lumMod val="6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17</a:t>
            </a:fld>
            <a:endParaRPr lang="en-US">
              <a:solidFill>
                <a:schemeClr val="bg1">
                  <a:lumMod val="6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2328" y="3089196"/>
            <a:ext cx="8763000" cy="15696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5426"/>
                </a:solidFill>
                <a:latin typeface="NikoshBAN" pitchFamily="2" charset="0"/>
                <a:cs typeface="NikoshBAN" pitchFamily="2" charset="0"/>
              </a:rPr>
              <a:t>এবং </a:t>
            </a:r>
            <a:endParaRPr lang="bn-BD" sz="3200" dirty="0" smtClean="0">
              <a:solidFill>
                <a:srgbClr val="005426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solidFill>
                  <a:srgbClr val="005426"/>
                </a:solidFill>
                <a:latin typeface="NikoshBAN" pitchFamily="2" charset="0"/>
                <a:cs typeface="NikoshBAN" pitchFamily="2" charset="0"/>
              </a:rPr>
              <a:t>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2328" y="5181600"/>
            <a:ext cx="87630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জনাব সামসুদ্দিন আহমেদ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তালুকদার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প্রশিক্ষক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, টিটিসি, কুমিল্লা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2328" y="1793796"/>
            <a:ext cx="87630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2800" y="609600"/>
            <a:ext cx="2420228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7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192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t>5/25/2015</a:t>
            </a:r>
            <a:endParaRPr lang="en-US" dirty="0">
              <a:solidFill>
                <a:schemeClr val="bg1">
                  <a:lumMod val="6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19600" y="6356350"/>
            <a:ext cx="1600200" cy="365125"/>
          </a:xfrm>
        </p:spPr>
        <p:txBody>
          <a:bodyPr/>
          <a:lstStyle/>
          <a:p>
            <a:r>
              <a:rPr lang="as-IN" dirty="0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আফরোজা,রংপুর । </a:t>
            </a:r>
            <a:endParaRPr lang="en-US" dirty="0">
              <a:solidFill>
                <a:schemeClr val="bg1">
                  <a:lumMod val="6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401441"/>
            <a:ext cx="568036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2</a:t>
            </a:fld>
            <a:endParaRPr lang="en-US">
              <a:solidFill>
                <a:schemeClr val="bg1">
                  <a:lumMod val="6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44" y="685799"/>
            <a:ext cx="4357255" cy="523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79127" y="408709"/>
            <a:ext cx="1600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স্বা </a:t>
            </a:r>
            <a:endParaRPr lang="en-US" sz="13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06836" y="1704109"/>
            <a:ext cx="1600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গ </a:t>
            </a:r>
            <a:endParaRPr lang="en-US" sz="13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60127" y="3094759"/>
            <a:ext cx="1219200" cy="2209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ত</a:t>
            </a:r>
            <a:endParaRPr lang="en-US" sz="13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87836" y="4368013"/>
            <a:ext cx="1219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13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76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t>5/25/2015</a:t>
            </a:r>
            <a:endParaRPr lang="en-US">
              <a:solidFill>
                <a:schemeClr val="bg1">
                  <a:lumMod val="6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আফরোজা,রংপুর । </a:t>
            </a:r>
            <a:endParaRPr lang="en-US">
              <a:solidFill>
                <a:schemeClr val="bg1">
                  <a:lumMod val="6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3</a:t>
            </a:fld>
            <a:endParaRPr lang="en-US">
              <a:solidFill>
                <a:schemeClr val="bg1">
                  <a:lumMod val="6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57200" y="457200"/>
            <a:ext cx="8305800" cy="5281180"/>
            <a:chOff x="457200" y="457200"/>
            <a:chExt cx="8305800" cy="5281180"/>
          </a:xfrm>
        </p:grpSpPr>
        <p:pic>
          <p:nvPicPr>
            <p:cNvPr id="5" name="Picture 3" descr="C:\Users\User\Desktop\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642630"/>
              <a:ext cx="4263735" cy="4095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C:\Users\User\Desktop\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0936" y="1642630"/>
              <a:ext cx="4042064" cy="3962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5292436" y="3688531"/>
              <a:ext cx="289906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আফরোজা নাসরীন সুলতানা </a:t>
              </a:r>
            </a:p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         সহ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কারী</a:t>
              </a: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 শিক্ষক</a:t>
              </a:r>
              <a:endParaRPr lang="en-US" sz="2400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রংপুর জিলা স্কুল, রংপুর । 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1186296" y="3439164"/>
              <a:ext cx="1905000" cy="1569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জীববিজ্ঞান</a:t>
              </a:r>
              <a:endParaRPr lang="bn-BD" sz="2400" dirty="0">
                <a:latin typeface="NikoshBAN" pitchFamily="2" charset="0"/>
                <a:cs typeface="NikoshBAN" pitchFamily="2" charset="0"/>
              </a:endParaRPr>
            </a:p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নবম শ্রেণি</a:t>
              </a:r>
              <a:endParaRPr lang="en-US" sz="2400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৬ষ্ঠ অধ্যায় </a:t>
              </a:r>
              <a:endParaRPr lang="bn-BD" sz="2400" dirty="0">
                <a:latin typeface="NikoshBAN" pitchFamily="2" charset="0"/>
                <a:cs typeface="NikoshBAN" pitchFamily="2" charset="0"/>
              </a:endParaRPr>
            </a:p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: </a:t>
              </a: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৪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5</a:t>
              </a: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মিনিট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3352800" y="457200"/>
              <a:ext cx="2355273" cy="1123712"/>
            </a:xfrm>
            <a:prstGeom prst="round2Diag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bn-BD" sz="6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0" name="Picture 9" descr="C:\Users\User\Desktop\1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695" b="19883"/>
            <a:stretch/>
          </p:blipFill>
          <p:spPr bwMode="auto">
            <a:xfrm>
              <a:off x="6019800" y="2237488"/>
              <a:ext cx="1297867" cy="148794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5876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954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t>5/25/2015</a:t>
            </a:r>
            <a:endParaRPr lang="en-US" dirty="0">
              <a:solidFill>
                <a:schemeClr val="bg1">
                  <a:lumMod val="6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14800" y="6356350"/>
            <a:ext cx="1905000" cy="365125"/>
          </a:xfrm>
        </p:spPr>
        <p:txBody>
          <a:bodyPr/>
          <a:lstStyle/>
          <a:p>
            <a:r>
              <a:rPr lang="as-IN" dirty="0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আফরোজা,রংপুর । </a:t>
            </a:r>
            <a:endParaRPr lang="en-US" dirty="0">
              <a:solidFill>
                <a:schemeClr val="bg1">
                  <a:lumMod val="6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4</a:t>
            </a:fld>
            <a:endParaRPr lang="en-US" dirty="0">
              <a:solidFill>
                <a:schemeClr val="bg1">
                  <a:lumMod val="6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90600"/>
            <a:ext cx="4724400" cy="4876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ocuments and Settings\User\My Documents\Downloads\beating-rib-heart-skeleton-eve-rib-animation.gif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43400" y="3962400"/>
            <a:ext cx="1905000" cy="129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895599" y="396481"/>
            <a:ext cx="3505201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চিত্রে কী দেখতে পারছ?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13809" y="396480"/>
            <a:ext cx="33147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এবার কী দেখতে পারছ?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5" descr="http://www.clker.com/cliparts/3/7/6/d/1256186461796715642question-mark-icon.svg.h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991" y="5867400"/>
            <a:ext cx="375208" cy="55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image016[1]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2755" y="2756150"/>
            <a:ext cx="1879845" cy="307668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468582" y="1219200"/>
            <a:ext cx="6172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মানুষের হৃদপিণ্ড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76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11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t>5/25/2015</a:t>
            </a:r>
            <a:endParaRPr lang="en-US">
              <a:solidFill>
                <a:schemeClr val="bg1">
                  <a:lumMod val="6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19600" y="6356350"/>
            <a:ext cx="1600200" cy="365125"/>
          </a:xfrm>
        </p:spPr>
        <p:txBody>
          <a:bodyPr/>
          <a:lstStyle/>
          <a:p>
            <a:r>
              <a:rPr lang="as-IN" dirty="0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আফরোজা,রংপুর । </a:t>
            </a:r>
            <a:endParaRPr lang="en-US" dirty="0">
              <a:solidFill>
                <a:schemeClr val="bg1">
                  <a:lumMod val="6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5</a:t>
            </a:fld>
            <a:endParaRPr lang="en-US" dirty="0">
              <a:solidFill>
                <a:schemeClr val="bg1">
                  <a:lumMod val="6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381000"/>
            <a:ext cx="2895600" cy="83820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05200" y="552450"/>
            <a:ext cx="1981199" cy="49530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41980" y="2905780"/>
            <a:ext cx="4448654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1.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হৃদপিণ্ড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280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পারবে 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68859" y="3744991"/>
            <a:ext cx="5536742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2.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হৃদপিন্ডের গঠন বর্ণনা করতে পারবে  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68858" y="4662904"/>
            <a:ext cx="706074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3.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হৃদপিণ্ডের মধ্যে রক্তসঞ্চালন পদ্ধতি ব্যাখ্যা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করতে পারবে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68859" y="1872328"/>
            <a:ext cx="3507692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2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 ---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5876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t>5/25/2015</a:t>
            </a:r>
            <a:endParaRPr lang="en-US">
              <a:solidFill>
                <a:schemeClr val="bg1">
                  <a:lumMod val="6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আফরোজা,রংপুর । </a:t>
            </a:r>
            <a:endParaRPr lang="en-US">
              <a:solidFill>
                <a:schemeClr val="bg1">
                  <a:lumMod val="6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6</a:t>
            </a:fld>
            <a:endParaRPr lang="en-US">
              <a:solidFill>
                <a:schemeClr val="bg1">
                  <a:lumMod val="6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080773" y="1657520"/>
            <a:ext cx="5257800" cy="3286904"/>
            <a:chOff x="1387029" y="1121001"/>
            <a:chExt cx="6248400" cy="4343400"/>
          </a:xfrm>
        </p:grpSpPr>
        <p:grpSp>
          <p:nvGrpSpPr>
            <p:cNvPr id="16" name="Group 15"/>
            <p:cNvGrpSpPr/>
            <p:nvPr/>
          </p:nvGrpSpPr>
          <p:grpSpPr>
            <a:xfrm>
              <a:off x="1387029" y="1121001"/>
              <a:ext cx="6248400" cy="4343400"/>
              <a:chOff x="1272729" y="1319491"/>
              <a:chExt cx="6248400" cy="4343400"/>
            </a:xfrm>
          </p:grpSpPr>
          <p:pic>
            <p:nvPicPr>
              <p:cNvPr id="19" name="Picture 5" descr="C:\Documents and Settings\User\My Documents\My Pictures\1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93750" l="0" r="88477"/>
                        </a14:imgEffect>
                      </a14:imgLayer>
                    </a14:imgProps>
                  </a:ext>
                </a:extLst>
              </a:blip>
              <a:srcRect l="3125" t="2083" r="14063" b="12500"/>
              <a:stretch>
                <a:fillRect/>
              </a:stretch>
            </p:blipFill>
            <p:spPr bwMode="auto">
              <a:xfrm>
                <a:off x="1272729" y="1319491"/>
                <a:ext cx="6248400" cy="43434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0" name="Freeform 19"/>
              <p:cNvSpPr/>
              <p:nvPr/>
            </p:nvSpPr>
            <p:spPr>
              <a:xfrm>
                <a:off x="2476500" y="2258943"/>
                <a:ext cx="914400" cy="1064342"/>
              </a:xfrm>
              <a:custGeom>
                <a:avLst/>
                <a:gdLst>
                  <a:gd name="connsiteX0" fmla="*/ 0 w 855407"/>
                  <a:gd name="connsiteY0" fmla="*/ 988142 h 988142"/>
                  <a:gd name="connsiteX1" fmla="*/ 44246 w 855407"/>
                  <a:gd name="connsiteY1" fmla="*/ 973394 h 988142"/>
                  <a:gd name="connsiteX2" fmla="*/ 88491 w 855407"/>
                  <a:gd name="connsiteY2" fmla="*/ 855407 h 988142"/>
                  <a:gd name="connsiteX3" fmla="*/ 117987 w 855407"/>
                  <a:gd name="connsiteY3" fmla="*/ 811162 h 988142"/>
                  <a:gd name="connsiteX4" fmla="*/ 132736 w 855407"/>
                  <a:gd name="connsiteY4" fmla="*/ 766917 h 988142"/>
                  <a:gd name="connsiteX5" fmla="*/ 191729 w 855407"/>
                  <a:gd name="connsiteY5" fmla="*/ 678426 h 988142"/>
                  <a:gd name="connsiteX6" fmla="*/ 265471 w 855407"/>
                  <a:gd name="connsiteY6" fmla="*/ 589936 h 988142"/>
                  <a:gd name="connsiteX7" fmla="*/ 309716 w 855407"/>
                  <a:gd name="connsiteY7" fmla="*/ 560439 h 988142"/>
                  <a:gd name="connsiteX8" fmla="*/ 368710 w 855407"/>
                  <a:gd name="connsiteY8" fmla="*/ 427704 h 988142"/>
                  <a:gd name="connsiteX9" fmla="*/ 398207 w 855407"/>
                  <a:gd name="connsiteY9" fmla="*/ 368710 h 988142"/>
                  <a:gd name="connsiteX10" fmla="*/ 501446 w 855407"/>
                  <a:gd name="connsiteY10" fmla="*/ 309717 h 988142"/>
                  <a:gd name="connsiteX11" fmla="*/ 530942 w 855407"/>
                  <a:gd name="connsiteY11" fmla="*/ 265471 h 988142"/>
                  <a:gd name="connsiteX12" fmla="*/ 575187 w 855407"/>
                  <a:gd name="connsiteY12" fmla="*/ 235975 h 988142"/>
                  <a:gd name="connsiteX13" fmla="*/ 589936 w 855407"/>
                  <a:gd name="connsiteY13" fmla="*/ 191729 h 988142"/>
                  <a:gd name="connsiteX14" fmla="*/ 737420 w 855407"/>
                  <a:gd name="connsiteY14" fmla="*/ 73742 h 988142"/>
                  <a:gd name="connsiteX15" fmla="*/ 766916 w 855407"/>
                  <a:gd name="connsiteY15" fmla="*/ 29497 h 988142"/>
                  <a:gd name="connsiteX16" fmla="*/ 855407 w 855407"/>
                  <a:gd name="connsiteY16" fmla="*/ 0 h 988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55407" h="988142">
                    <a:moveTo>
                      <a:pt x="0" y="988142"/>
                    </a:moveTo>
                    <a:cubicBezTo>
                      <a:pt x="14749" y="983226"/>
                      <a:pt x="33253" y="984387"/>
                      <a:pt x="44246" y="973394"/>
                    </a:cubicBezTo>
                    <a:cubicBezTo>
                      <a:pt x="81108" y="936532"/>
                      <a:pt x="69975" y="898610"/>
                      <a:pt x="88491" y="855407"/>
                    </a:cubicBezTo>
                    <a:cubicBezTo>
                      <a:pt x="95473" y="839115"/>
                      <a:pt x="110060" y="827016"/>
                      <a:pt x="117987" y="811162"/>
                    </a:cubicBezTo>
                    <a:cubicBezTo>
                      <a:pt x="124939" y="797257"/>
                      <a:pt x="125186" y="780507"/>
                      <a:pt x="132736" y="766917"/>
                    </a:cubicBezTo>
                    <a:cubicBezTo>
                      <a:pt x="149952" y="735927"/>
                      <a:pt x="172065" y="707923"/>
                      <a:pt x="191729" y="678426"/>
                    </a:cubicBezTo>
                    <a:cubicBezTo>
                      <a:pt x="220731" y="634923"/>
                      <a:pt x="222889" y="625422"/>
                      <a:pt x="265471" y="589936"/>
                    </a:cubicBezTo>
                    <a:cubicBezTo>
                      <a:pt x="279088" y="578588"/>
                      <a:pt x="294968" y="570271"/>
                      <a:pt x="309716" y="560439"/>
                    </a:cubicBezTo>
                    <a:cubicBezTo>
                      <a:pt x="361218" y="405935"/>
                      <a:pt x="312617" y="525867"/>
                      <a:pt x="368710" y="427704"/>
                    </a:cubicBezTo>
                    <a:cubicBezTo>
                      <a:pt x="379618" y="408615"/>
                      <a:pt x="384132" y="385600"/>
                      <a:pt x="398207" y="368710"/>
                    </a:cubicBezTo>
                    <a:cubicBezTo>
                      <a:pt x="413099" y="350840"/>
                      <a:pt x="485696" y="317592"/>
                      <a:pt x="501446" y="309717"/>
                    </a:cubicBezTo>
                    <a:cubicBezTo>
                      <a:pt x="511278" y="294968"/>
                      <a:pt x="518408" y="278005"/>
                      <a:pt x="530942" y="265471"/>
                    </a:cubicBezTo>
                    <a:cubicBezTo>
                      <a:pt x="543476" y="252937"/>
                      <a:pt x="564114" y="249816"/>
                      <a:pt x="575187" y="235975"/>
                    </a:cubicBezTo>
                    <a:cubicBezTo>
                      <a:pt x="584899" y="223835"/>
                      <a:pt x="580391" y="204001"/>
                      <a:pt x="589936" y="191729"/>
                    </a:cubicBezTo>
                    <a:cubicBezTo>
                      <a:pt x="656141" y="106608"/>
                      <a:pt x="661055" y="111925"/>
                      <a:pt x="737420" y="73742"/>
                    </a:cubicBezTo>
                    <a:cubicBezTo>
                      <a:pt x="747252" y="58994"/>
                      <a:pt x="751885" y="38891"/>
                      <a:pt x="766916" y="29497"/>
                    </a:cubicBezTo>
                    <a:cubicBezTo>
                      <a:pt x="793282" y="13018"/>
                      <a:pt x="855407" y="0"/>
                      <a:pt x="855407" y="0"/>
                    </a:cubicBezTo>
                  </a:path>
                </a:pathLst>
              </a:custGeom>
              <a:ln w="76200">
                <a:solidFill>
                  <a:srgbClr val="CCCC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5219700" y="2258943"/>
                <a:ext cx="619432" cy="604684"/>
              </a:xfrm>
              <a:custGeom>
                <a:avLst/>
                <a:gdLst>
                  <a:gd name="connsiteX0" fmla="*/ 0 w 619432"/>
                  <a:gd name="connsiteY0" fmla="*/ 0 h 604684"/>
                  <a:gd name="connsiteX1" fmla="*/ 44245 w 619432"/>
                  <a:gd name="connsiteY1" fmla="*/ 14749 h 604684"/>
                  <a:gd name="connsiteX2" fmla="*/ 117987 w 619432"/>
                  <a:gd name="connsiteY2" fmla="*/ 29497 h 604684"/>
                  <a:gd name="connsiteX3" fmla="*/ 206477 w 619432"/>
                  <a:gd name="connsiteY3" fmla="*/ 88491 h 604684"/>
                  <a:gd name="connsiteX4" fmla="*/ 265471 w 619432"/>
                  <a:gd name="connsiteY4" fmla="*/ 176981 h 604684"/>
                  <a:gd name="connsiteX5" fmla="*/ 324464 w 619432"/>
                  <a:gd name="connsiteY5" fmla="*/ 206478 h 604684"/>
                  <a:gd name="connsiteX6" fmla="*/ 427703 w 619432"/>
                  <a:gd name="connsiteY6" fmla="*/ 294968 h 604684"/>
                  <a:gd name="connsiteX7" fmla="*/ 442451 w 619432"/>
                  <a:gd name="connsiteY7" fmla="*/ 339213 h 604684"/>
                  <a:gd name="connsiteX8" fmla="*/ 545690 w 619432"/>
                  <a:gd name="connsiteY8" fmla="*/ 471949 h 604684"/>
                  <a:gd name="connsiteX9" fmla="*/ 560438 w 619432"/>
                  <a:gd name="connsiteY9" fmla="*/ 530942 h 604684"/>
                  <a:gd name="connsiteX10" fmla="*/ 619432 w 619432"/>
                  <a:gd name="connsiteY10" fmla="*/ 604684 h 604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9432" h="604684">
                    <a:moveTo>
                      <a:pt x="0" y="0"/>
                    </a:moveTo>
                    <a:cubicBezTo>
                      <a:pt x="14748" y="4916"/>
                      <a:pt x="29163" y="10978"/>
                      <a:pt x="44245" y="14749"/>
                    </a:cubicBezTo>
                    <a:cubicBezTo>
                      <a:pt x="68564" y="20829"/>
                      <a:pt x="95166" y="19124"/>
                      <a:pt x="117987" y="29497"/>
                    </a:cubicBezTo>
                    <a:cubicBezTo>
                      <a:pt x="150260" y="44167"/>
                      <a:pt x="206477" y="88491"/>
                      <a:pt x="206477" y="88491"/>
                    </a:cubicBezTo>
                    <a:cubicBezTo>
                      <a:pt x="226142" y="117988"/>
                      <a:pt x="233763" y="161127"/>
                      <a:pt x="265471" y="176981"/>
                    </a:cubicBezTo>
                    <a:cubicBezTo>
                      <a:pt x="285135" y="186813"/>
                      <a:pt x="305820" y="194826"/>
                      <a:pt x="324464" y="206478"/>
                    </a:cubicBezTo>
                    <a:cubicBezTo>
                      <a:pt x="374919" y="238013"/>
                      <a:pt x="387481" y="254746"/>
                      <a:pt x="427703" y="294968"/>
                    </a:cubicBezTo>
                    <a:cubicBezTo>
                      <a:pt x="432619" y="309716"/>
                      <a:pt x="434901" y="325623"/>
                      <a:pt x="442451" y="339213"/>
                    </a:cubicBezTo>
                    <a:cubicBezTo>
                      <a:pt x="486553" y="418597"/>
                      <a:pt x="491946" y="418205"/>
                      <a:pt x="545690" y="471949"/>
                    </a:cubicBezTo>
                    <a:cubicBezTo>
                      <a:pt x="550606" y="491613"/>
                      <a:pt x="552453" y="512311"/>
                      <a:pt x="560438" y="530942"/>
                    </a:cubicBezTo>
                    <a:cubicBezTo>
                      <a:pt x="574391" y="563500"/>
                      <a:pt x="595646" y="580898"/>
                      <a:pt x="619432" y="604684"/>
                    </a:cubicBezTo>
                  </a:path>
                </a:pathLst>
              </a:custGeom>
              <a:ln w="76200">
                <a:solidFill>
                  <a:srgbClr val="CCCC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Freeform 16"/>
            <p:cNvSpPr/>
            <p:nvPr/>
          </p:nvSpPr>
          <p:spPr>
            <a:xfrm rot="16411865">
              <a:off x="2557943" y="2005103"/>
              <a:ext cx="872771" cy="698937"/>
            </a:xfrm>
            <a:custGeom>
              <a:avLst/>
              <a:gdLst>
                <a:gd name="connsiteX0" fmla="*/ 0 w 368709"/>
                <a:gd name="connsiteY0" fmla="*/ 0 h 339213"/>
                <a:gd name="connsiteX1" fmla="*/ 88490 w 368709"/>
                <a:gd name="connsiteY1" fmla="*/ 58993 h 339213"/>
                <a:gd name="connsiteX2" fmla="*/ 176980 w 368709"/>
                <a:gd name="connsiteY2" fmla="*/ 147484 h 339213"/>
                <a:gd name="connsiteX3" fmla="*/ 206477 w 368709"/>
                <a:gd name="connsiteY3" fmla="*/ 191729 h 339213"/>
                <a:gd name="connsiteX4" fmla="*/ 250722 w 368709"/>
                <a:gd name="connsiteY4" fmla="*/ 206477 h 339213"/>
                <a:gd name="connsiteX5" fmla="*/ 339213 w 368709"/>
                <a:gd name="connsiteY5" fmla="*/ 294968 h 339213"/>
                <a:gd name="connsiteX6" fmla="*/ 368709 w 368709"/>
                <a:gd name="connsiteY6" fmla="*/ 339213 h 33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8709" h="339213">
                  <a:moveTo>
                    <a:pt x="0" y="0"/>
                  </a:moveTo>
                  <a:cubicBezTo>
                    <a:pt x="29497" y="19664"/>
                    <a:pt x="63423" y="33926"/>
                    <a:pt x="88490" y="58993"/>
                  </a:cubicBezTo>
                  <a:cubicBezTo>
                    <a:pt x="117987" y="88490"/>
                    <a:pt x="153841" y="112775"/>
                    <a:pt x="176980" y="147484"/>
                  </a:cubicBezTo>
                  <a:cubicBezTo>
                    <a:pt x="186812" y="162232"/>
                    <a:pt x="192636" y="180656"/>
                    <a:pt x="206477" y="191729"/>
                  </a:cubicBezTo>
                  <a:cubicBezTo>
                    <a:pt x="218616" y="201440"/>
                    <a:pt x="235974" y="201561"/>
                    <a:pt x="250722" y="206477"/>
                  </a:cubicBezTo>
                  <a:cubicBezTo>
                    <a:pt x="280219" y="235974"/>
                    <a:pt x="316074" y="260259"/>
                    <a:pt x="339213" y="294968"/>
                  </a:cubicBezTo>
                  <a:lnTo>
                    <a:pt x="368709" y="339213"/>
                  </a:lnTo>
                </a:path>
              </a:pathLst>
            </a:cu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 rot="398205">
              <a:off x="5486401" y="2057401"/>
              <a:ext cx="780588" cy="602822"/>
            </a:xfrm>
            <a:custGeom>
              <a:avLst/>
              <a:gdLst>
                <a:gd name="connsiteX0" fmla="*/ 0 w 368709"/>
                <a:gd name="connsiteY0" fmla="*/ 0 h 339213"/>
                <a:gd name="connsiteX1" fmla="*/ 88490 w 368709"/>
                <a:gd name="connsiteY1" fmla="*/ 58993 h 339213"/>
                <a:gd name="connsiteX2" fmla="*/ 176980 w 368709"/>
                <a:gd name="connsiteY2" fmla="*/ 147484 h 339213"/>
                <a:gd name="connsiteX3" fmla="*/ 206477 w 368709"/>
                <a:gd name="connsiteY3" fmla="*/ 191729 h 339213"/>
                <a:gd name="connsiteX4" fmla="*/ 250722 w 368709"/>
                <a:gd name="connsiteY4" fmla="*/ 206477 h 339213"/>
                <a:gd name="connsiteX5" fmla="*/ 339213 w 368709"/>
                <a:gd name="connsiteY5" fmla="*/ 294968 h 339213"/>
                <a:gd name="connsiteX6" fmla="*/ 368709 w 368709"/>
                <a:gd name="connsiteY6" fmla="*/ 339213 h 33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8709" h="339213">
                  <a:moveTo>
                    <a:pt x="0" y="0"/>
                  </a:moveTo>
                  <a:cubicBezTo>
                    <a:pt x="29497" y="19664"/>
                    <a:pt x="63423" y="33926"/>
                    <a:pt x="88490" y="58993"/>
                  </a:cubicBezTo>
                  <a:cubicBezTo>
                    <a:pt x="117987" y="88490"/>
                    <a:pt x="153841" y="112775"/>
                    <a:pt x="176980" y="147484"/>
                  </a:cubicBezTo>
                  <a:cubicBezTo>
                    <a:pt x="186812" y="162232"/>
                    <a:pt x="192636" y="180656"/>
                    <a:pt x="206477" y="191729"/>
                  </a:cubicBezTo>
                  <a:cubicBezTo>
                    <a:pt x="218616" y="201440"/>
                    <a:pt x="235974" y="201561"/>
                    <a:pt x="250722" y="206477"/>
                  </a:cubicBezTo>
                  <a:cubicBezTo>
                    <a:pt x="280219" y="235974"/>
                    <a:pt x="316074" y="260259"/>
                    <a:pt x="339213" y="294968"/>
                  </a:cubicBezTo>
                  <a:lnTo>
                    <a:pt x="368709" y="339213"/>
                  </a:lnTo>
                </a:path>
              </a:pathLst>
            </a:cu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Picture 2" descr="C:\Documents and Settings\User\My Documents\Downloads\Beating_Heart_animation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473354">
            <a:off x="4279214" y="2822750"/>
            <a:ext cx="860915" cy="1808202"/>
          </a:xfrm>
          <a:prstGeom prst="rect">
            <a:avLst/>
          </a:prstGeom>
          <a:noFill/>
        </p:spPr>
      </p:pic>
      <p:pic>
        <p:nvPicPr>
          <p:cNvPr id="23" name="Picture 3" descr="C:\Documents and Settings\User\My Documents\Downloads\2277904367_e54d1a177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8044" y="794528"/>
            <a:ext cx="1877002" cy="22512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Picture 5" descr="C:\Documents and Settings\User\My Documents\My Pictures\1.JPG"/>
          <p:cNvPicPr>
            <a:picLocks noChangeAspect="1" noChangeArrowheads="1"/>
          </p:cNvPicPr>
          <p:nvPr/>
        </p:nvPicPr>
        <p:blipFill rotWithShape="1">
          <a:blip r:embed="rId7"/>
          <a:srcRect l="40422" t="18511" r="56202" b="56288"/>
          <a:stretch/>
        </p:blipFill>
        <p:spPr bwMode="auto">
          <a:xfrm>
            <a:off x="4361101" y="2527647"/>
            <a:ext cx="348570" cy="773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TextBox 24"/>
          <p:cNvSpPr txBox="1"/>
          <p:nvPr/>
        </p:nvSpPr>
        <p:spPr>
          <a:xfrm>
            <a:off x="2286000" y="520987"/>
            <a:ext cx="5346691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চিত্রটি লক্ষ্য কর এবং প্রশ্নগুলোর উত্তর দাও 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38866" y="5191035"/>
            <a:ext cx="6361742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১।চিহ্নিত অংশটি কোথায় অবস্থিত ?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২। চিহ্নিত অংশটির আকৃতি কেমন  ?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৩। চিহ্নিত অংশটি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কলার মোচার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তুলনা ক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? </a:t>
            </a:r>
          </a:p>
        </p:txBody>
      </p:sp>
      <p:sp>
        <p:nvSpPr>
          <p:cNvPr id="27" name="Oval 26"/>
          <p:cNvSpPr/>
          <p:nvPr/>
        </p:nvSpPr>
        <p:spPr>
          <a:xfrm>
            <a:off x="4284802" y="3024530"/>
            <a:ext cx="962570" cy="1404641"/>
          </a:xfrm>
          <a:prstGeom prst="ellipse">
            <a:avLst/>
          </a:pr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650502" y="508574"/>
            <a:ext cx="2229363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হৃদপিণ্ড কী  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6583" y="5535414"/>
            <a:ext cx="807720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বক্ষ গহ্বরের বাম দিকে দুই ফুসফুসের মাঝে একটি মোচাকৃতি অংগ।যার নাম হৃদপিণ্ড।  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76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1295400" cy="34925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t>5/25/2015</a:t>
            </a:r>
            <a:endParaRPr lang="en-US" dirty="0">
              <a:solidFill>
                <a:schemeClr val="bg1">
                  <a:lumMod val="6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67244" y="6339456"/>
            <a:ext cx="1552556" cy="382020"/>
          </a:xfrm>
        </p:spPr>
        <p:txBody>
          <a:bodyPr/>
          <a:lstStyle/>
          <a:p>
            <a:r>
              <a:rPr lang="as-IN" dirty="0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আফরোজা,রংপুর । </a:t>
            </a:r>
            <a:endParaRPr lang="en-US" dirty="0">
              <a:solidFill>
                <a:schemeClr val="bg1">
                  <a:lumMod val="6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6339456"/>
            <a:ext cx="609600" cy="382020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7</a:t>
            </a:fld>
            <a:endParaRPr lang="en-US">
              <a:solidFill>
                <a:schemeClr val="bg1">
                  <a:lumMod val="6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:\Users\User\Desktop\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337" y="1651544"/>
            <a:ext cx="2734863" cy="342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304798" y="354033"/>
            <a:ext cx="7040976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হৃদপিন্ডের পেশীগুলো কী আমাদের ইচ্ছানুযায়ী সংকুচিত বা প্রসারিত হয় 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52446" y="465747"/>
            <a:ext cx="5511053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এই হৃদপেশি ঐচ্ছিক পেশি না অনৈচ্ছিক পেশি 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7" name="Picture 26" descr="C:\Documents and Settings\User\My Documents\My Pictures\27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250" t="3095" r="10938" b="5609"/>
          <a:stretch>
            <a:fillRect/>
          </a:stretch>
        </p:blipFill>
        <p:spPr bwMode="auto">
          <a:xfrm>
            <a:off x="2685746" y="1118117"/>
            <a:ext cx="3900255" cy="39540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8" name="TextBox 27"/>
          <p:cNvSpPr txBox="1"/>
          <p:nvPr/>
        </p:nvSpPr>
        <p:spPr>
          <a:xfrm>
            <a:off x="1675799" y="437254"/>
            <a:ext cx="63246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চিত্রে হৃদপিন্ডটি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আবৃত দেখা যাচ্ছে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12383" y="5330981"/>
            <a:ext cx="199118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পেরিকার্ডিয়াম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2" descr="G:\New folder (2)\344046dwjvs6dyyu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219" y="5165366"/>
            <a:ext cx="1008475" cy="100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720574" y="448505"/>
            <a:ext cx="4590978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পর্দাটির নাম কী তোমরা বলতে পারবে 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" name="Picture 2" descr="http://www.elc-jedu.com/wp-content/uploads/2014/09/gross-anatomy-of-the-human-heart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6" t="1563" r="24241" b="2803"/>
          <a:stretch/>
        </p:blipFill>
        <p:spPr bwMode="auto">
          <a:xfrm>
            <a:off x="2674212" y="960475"/>
            <a:ext cx="3471455" cy="329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Straight Arrow Connector 30"/>
          <p:cNvCxnSpPr/>
          <p:nvPr/>
        </p:nvCxnSpPr>
        <p:spPr>
          <a:xfrm flipH="1">
            <a:off x="5860872" y="2743200"/>
            <a:ext cx="109728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5860872" y="3200400"/>
            <a:ext cx="109728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5466264" y="3657600"/>
            <a:ext cx="170851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514600" y="4595189"/>
            <a:ext cx="379068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1.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চিত্রে হৃদপিন্ডের প্রাচীরে কয়টি স্তর ?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51197" y="478672"/>
            <a:ext cx="5497081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14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এবার চিত্রটি দেখে নিচের প্রশ্নগুলোর উত্তর দাও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6" name="Picture 2" descr="G:\New folder (2)\344046dwjvs6dyyu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863" y="2454415"/>
            <a:ext cx="1217113" cy="158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2467248" y="5056854"/>
            <a:ext cx="408595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হৃদপিন্ডের অন্তঃস্তর দেখতে কেমন  ?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467248" y="5546561"/>
            <a:ext cx="439946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৩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অন্তঃস্তরে কয়টি প্রকোষ্ট  দেখতে পাচ্ছ  ?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http://www.heart-valve-surgery.com/Images/heartbeat-animated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64" y="1688019"/>
            <a:ext cx="3032419" cy="303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76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6" grpId="0" animBg="1"/>
      <p:bldP spid="26" grpId="1" animBg="1"/>
      <p:bldP spid="26" grpId="2" animBg="1"/>
      <p:bldP spid="28" grpId="3" animBg="1"/>
      <p:bldP spid="28" grpId="5" animBg="1"/>
      <p:bldP spid="29" grpId="0" animBg="1"/>
      <p:bldP spid="29" grpId="1" animBg="1"/>
      <p:bldP spid="13" grpId="0" animBg="1"/>
      <p:bldP spid="13" grpId="1" animBg="1"/>
      <p:bldP spid="34" grpId="0"/>
      <p:bldP spid="34" grpId="1"/>
      <p:bldP spid="35" grpId="0" animBg="1"/>
      <p:bldP spid="37" grpId="0"/>
      <p:bldP spid="37" grpId="1"/>
      <p:bldP spid="38" grpId="0"/>
      <p:bldP spid="3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1295400" cy="34925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t>5/25/2015</a:t>
            </a:r>
            <a:endParaRPr lang="en-US" dirty="0">
              <a:solidFill>
                <a:schemeClr val="bg1">
                  <a:lumMod val="6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67244" y="6339456"/>
            <a:ext cx="1552556" cy="382020"/>
          </a:xfrm>
        </p:spPr>
        <p:txBody>
          <a:bodyPr/>
          <a:lstStyle/>
          <a:p>
            <a:r>
              <a:rPr lang="as-IN" dirty="0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আফরোজা,রংপুর । </a:t>
            </a:r>
            <a:endParaRPr lang="en-US" dirty="0">
              <a:solidFill>
                <a:schemeClr val="bg1">
                  <a:lumMod val="6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6339456"/>
            <a:ext cx="609600" cy="382020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8</a:t>
            </a:fld>
            <a:endParaRPr lang="en-US">
              <a:solidFill>
                <a:schemeClr val="bg1">
                  <a:lumMod val="6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" descr="http://www.elc-jedu.com/wp-content/uploads/2014/09/gross-anatomy-of-the-human-heart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6" t="1563" r="24241" b="2803"/>
          <a:stretch/>
        </p:blipFill>
        <p:spPr bwMode="auto">
          <a:xfrm>
            <a:off x="2895600" y="924717"/>
            <a:ext cx="2714644" cy="378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Flowchart: Connector 23"/>
          <p:cNvSpPr/>
          <p:nvPr/>
        </p:nvSpPr>
        <p:spPr>
          <a:xfrm>
            <a:off x="2451012" y="2092127"/>
            <a:ext cx="1528861" cy="1627216"/>
          </a:xfrm>
          <a:prstGeom prst="flowChartConnector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Connector 38"/>
          <p:cNvSpPr/>
          <p:nvPr/>
        </p:nvSpPr>
        <p:spPr>
          <a:xfrm>
            <a:off x="4445010" y="1641432"/>
            <a:ext cx="1165233" cy="1441295"/>
          </a:xfrm>
          <a:prstGeom prst="flowChartConnector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owchart: Connector 39"/>
          <p:cNvSpPr/>
          <p:nvPr/>
        </p:nvSpPr>
        <p:spPr>
          <a:xfrm>
            <a:off x="3215442" y="2855501"/>
            <a:ext cx="1369268" cy="2013126"/>
          </a:xfrm>
          <a:prstGeom prst="flowChartConnector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lowchart: Connector 40"/>
          <p:cNvSpPr/>
          <p:nvPr/>
        </p:nvSpPr>
        <p:spPr>
          <a:xfrm>
            <a:off x="4505336" y="2899519"/>
            <a:ext cx="1330052" cy="1969107"/>
          </a:xfrm>
          <a:prstGeom prst="flowChartConnector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2" descr="http://www.elc-jedu.com/wp-content/uploads/2014/09/gross-anatomy-of-the-human-hear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83121" y="2633813"/>
            <a:ext cx="1069975" cy="16287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 descr="http://www.elc-jedu.com/wp-content/uploads/2014/09/gross-anatomy-of-the-human-heart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65447" y="2156396"/>
            <a:ext cx="1114426" cy="13342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http://www.elc-jedu.com/wp-content/uploads/2014/09/gross-anatomy-of-the-human-heart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22003" y="1833415"/>
            <a:ext cx="928689" cy="12293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http://www.elc-jedu.com/wp-content/uploads/2014/09/gross-anatomy-of-the-human-heart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02019" y="2615110"/>
            <a:ext cx="1247775" cy="18527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6061553" y="1566722"/>
            <a:ext cx="1607355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ডান অলিন্দ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061553" y="3728378"/>
            <a:ext cx="1607355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বাম নিলয়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061552" y="2278790"/>
            <a:ext cx="1607355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বাম অলিন্দ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061553" y="2988013"/>
            <a:ext cx="1607355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ডান নিলয়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133600" y="304800"/>
            <a:ext cx="5025936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14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চিত্রটি দেখে নিচের প্রশ্নগুলোর উত্তর দাও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225212" y="287263"/>
            <a:ext cx="7086600" cy="5847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প্রকোষ্টগুলোর নাম জানতে প্রত্যেক প্রকোষ্টে ক্লিক করি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338912" y="5465790"/>
            <a:ext cx="373788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কোন কোন প্রকোষ্ট আকারে বড় ?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83267" y="5122932"/>
            <a:ext cx="3836533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৪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প্রকোষ্টগুলোর নাম বলতে পারবে ?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>
            <a:endCxn id="46" idx="1"/>
          </p:cNvCxnSpPr>
          <p:nvPr/>
        </p:nvCxnSpPr>
        <p:spPr>
          <a:xfrm flipV="1">
            <a:off x="3441412" y="1828332"/>
            <a:ext cx="2620141" cy="93895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49" idx="1"/>
          </p:cNvCxnSpPr>
          <p:nvPr/>
        </p:nvCxnSpPr>
        <p:spPr>
          <a:xfrm flipV="1">
            <a:off x="4036170" y="3249623"/>
            <a:ext cx="2025383" cy="4850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48" idx="1"/>
          </p:cNvCxnSpPr>
          <p:nvPr/>
        </p:nvCxnSpPr>
        <p:spPr>
          <a:xfrm flipV="1">
            <a:off x="4845985" y="2540400"/>
            <a:ext cx="1215567" cy="1353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47" idx="1"/>
          </p:cNvCxnSpPr>
          <p:nvPr/>
        </p:nvCxnSpPr>
        <p:spPr>
          <a:xfrm>
            <a:off x="5002226" y="3689606"/>
            <a:ext cx="1059327" cy="3003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684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4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6" grpId="0" animBg="1"/>
      <p:bldP spid="47" grpId="0" animBg="1"/>
      <p:bldP spid="48" grpId="0" animBg="1"/>
      <p:bldP spid="49" grpId="0" animBg="1"/>
      <p:bldP spid="50" grpId="0" animBg="1"/>
      <p:bldP spid="50" grpId="1" animBg="1"/>
      <p:bldP spid="51" grpId="0" animBg="1"/>
      <p:bldP spid="51" grpId="1" animBg="1"/>
      <p:bldP spid="52" grpId="0"/>
      <p:bldP spid="52" grpId="1"/>
      <p:bldP spid="21" grpId="0"/>
      <p:bldP spid="2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t>5/25/2015</a:t>
            </a:r>
            <a:endParaRPr lang="en-US">
              <a:solidFill>
                <a:schemeClr val="bg1">
                  <a:lumMod val="6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আফরোজা,রংপুর । </a:t>
            </a:r>
            <a:endParaRPr lang="en-US">
              <a:solidFill>
                <a:schemeClr val="bg1">
                  <a:lumMod val="6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9</a:t>
            </a:fld>
            <a:endParaRPr lang="en-US">
              <a:solidFill>
                <a:schemeClr val="bg1">
                  <a:lumMod val="6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" descr="http://www.elc-jedu.com/wp-content/uploads/2014/09/gross-anatomy-of-the-human-heart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6" t="1563" r="24241" b="2803"/>
          <a:stretch/>
        </p:blipFill>
        <p:spPr bwMode="auto">
          <a:xfrm>
            <a:off x="3152537" y="1163419"/>
            <a:ext cx="2638663" cy="329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375854" y="309304"/>
            <a:ext cx="5025936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14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চিত্রটি দেখে নিচের প্রশ্নগুলোর উত্তর দাও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72620" y="4648200"/>
            <a:ext cx="663240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হৃদপিন্ডের অলিন্দ ও নিলয় কী দ্বারা পরস্পর থেকে পৃথক থাকে ?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72620" y="5253335"/>
            <a:ext cx="63068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৭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অলিন্দ ও নিলয়ের মাঝপথ খোলা বন্ধ  করার জন্য কী থাকে ?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" name="Picture 2" descr="F:\animated\beatnhrt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59288" y="1271394"/>
            <a:ext cx="2787726" cy="2937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637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968</Words>
  <Application>Microsoft Office PowerPoint</Application>
  <PresentationFormat>On-screen Show (4:3)</PresentationFormat>
  <Paragraphs>177</Paragraphs>
  <Slides>17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NikoshBAN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HP</cp:lastModifiedBy>
  <cp:revision>136</cp:revision>
  <dcterms:created xsi:type="dcterms:W3CDTF">2006-08-16T00:00:00Z</dcterms:created>
  <dcterms:modified xsi:type="dcterms:W3CDTF">2016-08-09T09:32:38Z</dcterms:modified>
</cp:coreProperties>
</file>